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4" r:id="rId5"/>
    <p:sldId id="258" r:id="rId6"/>
    <p:sldId id="259" r:id="rId7"/>
    <p:sldId id="261" r:id="rId8"/>
    <p:sldId id="263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798152-47D2-4540-BC57-850260A5FC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H4: Kopen &amp; Werken. </a:t>
            </a:r>
            <a:br>
              <a:rPr lang="nl-NL" dirty="0"/>
            </a:br>
            <a:r>
              <a:rPr lang="nl-NL" dirty="0"/>
              <a:t>Een eigen bedrijf.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111AC14-E4DE-4D5A-A043-AC1DC019E2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28-10-2020</a:t>
            </a:r>
            <a:br>
              <a:rPr lang="nl-NL" dirty="0"/>
            </a:br>
            <a:r>
              <a:rPr lang="nl-NL" dirty="0"/>
              <a:t>02-11-2020</a:t>
            </a:r>
          </a:p>
        </p:txBody>
      </p:sp>
    </p:spTree>
    <p:extLst>
      <p:ext uri="{BB962C8B-B14F-4D97-AF65-F5344CB8AC3E}">
        <p14:creationId xmlns:p14="http://schemas.microsoft.com/office/powerpoint/2010/main" val="1998913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CE3618-1D7A-4256-B2AF-9DB692996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984687B-789E-453B-921F-7804CCA6B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0495A546-1866-442A-8EF9-B683FCB39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FC9B1F-EB6E-40D2-8261-0142E7326F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8DB0E74-FB47-4298-AF40-FAC8939F9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08813488-5B66-4FB7-A177-9B9B4658D6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235E4BF3-25DA-41E9-B880-A0DC6C1EF9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813C1F92-ED6B-4F19-9415-BFB5B5B5A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9E40EF46-D7B9-447E-ACB4-D78972199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23CAE24-12FF-43D7-A6C0-6AA792E3AB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B372F5DB-BF3F-4325-85B0-CDCE7A6A68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B25A9653-2959-449B-BA93-64D5656B1A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683D52E0-024E-49EA-B58E-AFCB54B93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42DB067-C8BB-4763-B3AC-A1AFC1F94C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4BFADE60-883C-490B-8717-29178631E0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276CDC4A-1010-43AB-BD13-E9BC487D68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E6DA892F-7AE7-4A83-9BFB-D5FDBA16D9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2079130B-2394-449B-80DB-0B9946C7B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12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2F852A68-5FD2-4BD4-902A-37D580B798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1CD48066-FF17-425E-9EEC-795CD0CA40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374D862B-A8E1-4CB9-8529-077C6DBA5C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5A3B1A83-9C72-4407-A5BF-A9EAA5C4D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C73AF399-B36E-419F-92C0-533EFBD93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90435893-19A7-4D76-A41E-802702BCE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1477651"/>
            <a:ext cx="3756774" cy="4575659"/>
          </a:xfrm>
        </p:spPr>
        <p:txBody>
          <a:bodyPr anchor="t">
            <a:normAutofit/>
          </a:bodyPr>
          <a:lstStyle/>
          <a:p>
            <a:pPr algn="l"/>
            <a:r>
              <a:rPr lang="nl-NL" sz="5400">
                <a:solidFill>
                  <a:schemeClr val="accent1"/>
                </a:solidFill>
              </a:rPr>
              <a:t>Leerdoelen</a:t>
            </a:r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3F39476B-1A6D-47CB-AC7A-FB87EF00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27553" y="1375241"/>
            <a:ext cx="175681" cy="16659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60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998A895-ED06-47C6-97E6-9AB1FC16C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9764" y="1477651"/>
            <a:ext cx="6160555" cy="4575660"/>
          </a:xfrm>
        </p:spPr>
        <p:txBody>
          <a:bodyPr anchor="t">
            <a:normAutofit/>
          </a:bodyPr>
          <a:lstStyle/>
          <a:p>
            <a:r>
              <a:rPr lang="nl-NL" dirty="0"/>
              <a:t>Aan het einde van de les kun je:</a:t>
            </a:r>
            <a:br>
              <a:rPr lang="nl-NL" dirty="0"/>
            </a:br>
            <a:br>
              <a:rPr lang="nl-NL" dirty="0"/>
            </a:br>
            <a:r>
              <a:rPr lang="nl-NL" dirty="0"/>
              <a:t>Berekeningen gebruiken om de verwachte omzet, inkoopwaarde van de omzet, brutowinst, bedrijfskosten en nettowinst. </a:t>
            </a:r>
            <a:br>
              <a:rPr lang="nl-NL" dirty="0"/>
            </a:br>
            <a:br>
              <a:rPr lang="nl-NL" dirty="0"/>
            </a:br>
            <a:r>
              <a:rPr lang="nl-NL" dirty="0"/>
              <a:t>Berekeningen gebruiken om de werkelijke omzet, inkoopwaarde van de omzet, brutowinst, bedrijfskosten en nettowinst.</a:t>
            </a:r>
            <a:br>
              <a:rPr lang="nl-NL" dirty="0"/>
            </a:br>
            <a:br>
              <a:rPr lang="nl-NL" dirty="0"/>
            </a:br>
            <a:r>
              <a:rPr lang="nl-NL" dirty="0"/>
              <a:t>Procentuele berekeningen hanteren om de werkelijke en verwachte bedrijfseconomische gegevens te bepalen. </a:t>
            </a:r>
          </a:p>
        </p:txBody>
      </p:sp>
    </p:spTree>
    <p:extLst>
      <p:ext uri="{BB962C8B-B14F-4D97-AF65-F5344CB8AC3E}">
        <p14:creationId xmlns:p14="http://schemas.microsoft.com/office/powerpoint/2010/main" val="2471812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8EEB75-1199-4686-9368-D6C26758C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Oefenen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EAA43A6-8007-46D4-9E99-6F5CC8A79F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1</a:t>
            </a:r>
            <a:r>
              <a:rPr lang="nl-NL" baseline="30000" dirty="0"/>
              <a:t>e</a:t>
            </a:r>
            <a:r>
              <a:rPr lang="nl-NL" dirty="0"/>
              <a:t> 20-25 minuten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F25950D-0552-46CD-9FFD-446AB70CB41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/>
              <a:t>Ga in de komende 20-25 min in alle stilte en zelfstandig </a:t>
            </a:r>
            <a:r>
              <a:rPr lang="nl-NL" dirty="0" err="1"/>
              <a:t>heid</a:t>
            </a:r>
            <a:r>
              <a:rPr lang="nl-NL" dirty="0"/>
              <a:t> aan de slag met de oefenopdrachten. </a:t>
            </a:r>
          </a:p>
          <a:p>
            <a:r>
              <a:rPr lang="nl-NL" dirty="0"/>
              <a:t>Er mogen GEEN vragen worden gesteld aan de docent.</a:t>
            </a:r>
          </a:p>
          <a:p>
            <a:r>
              <a:rPr lang="nl-NL" dirty="0"/>
              <a:t>Gebruik ALLEEN Word op je laptop of maak de opdracht in je schrift. </a:t>
            </a:r>
          </a:p>
          <a:p>
            <a:r>
              <a:rPr lang="nl-NL" dirty="0"/>
              <a:t>Ben je eerder klaar? Begin aan Bouwsteen A en C. 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5D2414E-AB18-4151-A645-3B0B8E646C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NL" dirty="0"/>
              <a:t>2</a:t>
            </a:r>
            <a:r>
              <a:rPr lang="nl-NL" baseline="30000" dirty="0"/>
              <a:t>e</a:t>
            </a:r>
            <a:r>
              <a:rPr lang="nl-NL" dirty="0"/>
              <a:t> 5-10 minuten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338F9A0-8585-48E9-8AEC-CFCD44357CF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/>
              <a:t>De laatste 5-10 minuten mag je de gevonden antwoorden bespreken met je buurman/buurvrouw en/of zachtjes overleggen.</a:t>
            </a:r>
          </a:p>
          <a:p>
            <a:r>
              <a:rPr lang="nl-NL" dirty="0"/>
              <a:t>Er mogen dan WEL vragen worden gesteld aan de docent. </a:t>
            </a:r>
          </a:p>
          <a:p>
            <a:r>
              <a:rPr lang="nl-NL" dirty="0"/>
              <a:t>Gebruik ALLEEN Word op je laptop of maak de opdracht in je schrift. </a:t>
            </a:r>
          </a:p>
          <a:p>
            <a:r>
              <a:rPr lang="nl-NL" dirty="0"/>
              <a:t>Ben je eerder klaar? Begin aan Bouwsteen A en C. 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97586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5">
            <a:extLst>
              <a:ext uri="{FF2B5EF4-FFF2-40B4-BE49-F238E27FC236}">
                <a16:creationId xmlns:a16="http://schemas.microsoft.com/office/drawing/2014/main" id="{31B5386E-4BC9-427F-8FF1-70CE732497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9924487"/>
              </p:ext>
            </p:extLst>
          </p:nvPr>
        </p:nvGraphicFramePr>
        <p:xfrm>
          <a:off x="705231" y="1043052"/>
          <a:ext cx="10781538" cy="33070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540819">
                  <a:extLst>
                    <a:ext uri="{9D8B030D-6E8A-4147-A177-3AD203B41FA5}">
                      <a16:colId xmlns:a16="http://schemas.microsoft.com/office/drawing/2014/main" val="4252028959"/>
                    </a:ext>
                  </a:extLst>
                </a:gridCol>
                <a:gridCol w="2139519">
                  <a:extLst>
                    <a:ext uri="{9D8B030D-6E8A-4147-A177-3AD203B41FA5}">
                      <a16:colId xmlns:a16="http://schemas.microsoft.com/office/drawing/2014/main" val="4663937"/>
                    </a:ext>
                  </a:extLst>
                </a:gridCol>
                <a:gridCol w="3870664">
                  <a:extLst>
                    <a:ext uri="{9D8B030D-6E8A-4147-A177-3AD203B41FA5}">
                      <a16:colId xmlns:a16="http://schemas.microsoft.com/office/drawing/2014/main" val="1155460128"/>
                    </a:ext>
                  </a:extLst>
                </a:gridCol>
                <a:gridCol w="3230536">
                  <a:extLst>
                    <a:ext uri="{9D8B030D-6E8A-4147-A177-3AD203B41FA5}">
                      <a16:colId xmlns:a16="http://schemas.microsoft.com/office/drawing/2014/main" val="3266838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b="1" dirty="0"/>
                        <a:t>Berekening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Wat?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Hoe?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Voorbeelden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194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Omzet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b="0" dirty="0"/>
                        <a:t>Verkoopprijs x Aantal</a:t>
                      </a:r>
                    </a:p>
                    <a:p>
                      <a:endParaRPr lang="nl-NL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815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Inkoopwaarde van de Omzet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Inkoopprijs x Aantal</a:t>
                      </a:r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405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Brutowinst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Omzet – Inkoopwaarde v/d Omzet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613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Bedrijfskosten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Optelsom van alle Bedrijfskosten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Huurkosten, Energiekosten, Voorraadkosten, Bestelkosten, Vrachtkosten.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197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Nettowinst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Brutowinst - Bedrijfskosten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982032"/>
                  </a:ext>
                </a:extLst>
              </a:tr>
            </a:tbl>
          </a:graphicData>
        </a:graphic>
      </p:graphicFrame>
      <p:sp>
        <p:nvSpPr>
          <p:cNvPr id="3" name="Tekstvak 2">
            <a:extLst>
              <a:ext uri="{FF2B5EF4-FFF2-40B4-BE49-F238E27FC236}">
                <a16:creationId xmlns:a16="http://schemas.microsoft.com/office/drawing/2014/main" id="{178D5CB8-262A-473C-9F55-61E325810009}"/>
              </a:ext>
            </a:extLst>
          </p:cNvPr>
          <p:cNvSpPr txBox="1"/>
          <p:nvPr/>
        </p:nvSpPr>
        <p:spPr>
          <a:xfrm>
            <a:off x="745724" y="506027"/>
            <a:ext cx="3497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Tabel</a:t>
            </a:r>
          </a:p>
        </p:txBody>
      </p:sp>
    </p:spTree>
    <p:extLst>
      <p:ext uri="{BB962C8B-B14F-4D97-AF65-F5344CB8AC3E}">
        <p14:creationId xmlns:p14="http://schemas.microsoft.com/office/powerpoint/2010/main" val="2947479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el 5">
            <a:extLst>
              <a:ext uri="{FF2B5EF4-FFF2-40B4-BE49-F238E27FC236}">
                <a16:creationId xmlns:a16="http://schemas.microsoft.com/office/drawing/2014/main" id="{5B1B80F3-15FC-4900-AFF4-528E0CB2D8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4892042"/>
              </p:ext>
            </p:extLst>
          </p:nvPr>
        </p:nvGraphicFramePr>
        <p:xfrm>
          <a:off x="705231" y="1043052"/>
          <a:ext cx="10781538" cy="34899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582684">
                  <a:extLst>
                    <a:ext uri="{9D8B030D-6E8A-4147-A177-3AD203B41FA5}">
                      <a16:colId xmlns:a16="http://schemas.microsoft.com/office/drawing/2014/main" val="4663937"/>
                    </a:ext>
                  </a:extLst>
                </a:gridCol>
                <a:gridCol w="5370990">
                  <a:extLst>
                    <a:ext uri="{9D8B030D-6E8A-4147-A177-3AD203B41FA5}">
                      <a16:colId xmlns:a16="http://schemas.microsoft.com/office/drawing/2014/main" val="1155460128"/>
                    </a:ext>
                  </a:extLst>
                </a:gridCol>
                <a:gridCol w="1827864">
                  <a:extLst>
                    <a:ext uri="{9D8B030D-6E8A-4147-A177-3AD203B41FA5}">
                      <a16:colId xmlns:a16="http://schemas.microsoft.com/office/drawing/2014/main" val="3266838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b="0" dirty="0"/>
                        <a:t>1. Omzet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€1,50 x 3.000.000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€4.500.000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815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2. - Inkoopwaarde van de Omzet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€0,10 x 3.000.000 = €300.000</a:t>
                      </a:r>
                      <a:br>
                        <a:rPr lang="nl-NL" dirty="0"/>
                      </a:br>
                      <a:r>
                        <a:rPr lang="nl-NL" dirty="0"/>
                        <a:t>€0,20 x 3.000.000 = €600.000</a:t>
                      </a:r>
                      <a:br>
                        <a:rPr lang="nl-NL" dirty="0"/>
                      </a:br>
                      <a:r>
                        <a:rPr lang="nl-NL" u="sng" dirty="0"/>
                        <a:t>Totaal</a:t>
                      </a:r>
                      <a:r>
                        <a:rPr lang="nl-NL" dirty="0"/>
                        <a:t>: €300.000 + €600.000 =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€900.000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405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3. = Brutowinst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€4.500.000 - €900.000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€3.600.000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613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4. - Bedrijfskosten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Inkoopkosten:</a:t>
                      </a:r>
                      <a:br>
                        <a:rPr lang="nl-NL" dirty="0"/>
                      </a:br>
                      <a:r>
                        <a:rPr lang="nl-NL" dirty="0"/>
                        <a:t>€0,05 x 3.000.000 =  €150.000 </a:t>
                      </a:r>
                      <a:br>
                        <a:rPr lang="nl-NL" dirty="0"/>
                      </a:br>
                      <a:r>
                        <a:rPr lang="nl-NL" dirty="0"/>
                        <a:t>Huurkosten: €250.000  </a:t>
                      </a:r>
                      <a:br>
                        <a:rPr lang="nl-NL" dirty="0"/>
                      </a:br>
                      <a:r>
                        <a:rPr lang="nl-NL" dirty="0"/>
                        <a:t>Energiekosten: €200.000 </a:t>
                      </a:r>
                      <a:br>
                        <a:rPr lang="nl-NL" dirty="0"/>
                      </a:br>
                      <a:r>
                        <a:rPr lang="nl-NL" u="sng" dirty="0"/>
                        <a:t>Totaal</a:t>
                      </a:r>
                      <a:r>
                        <a:rPr lang="nl-NL" dirty="0"/>
                        <a:t>: €150.000 + €250.000 + €200.000 =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€600.000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197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5. = Nettowinst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€3.600.000 - €600.000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€3.000.000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982032"/>
                  </a:ext>
                </a:extLst>
              </a:tr>
            </a:tbl>
          </a:graphicData>
        </a:graphic>
      </p:graphicFrame>
      <p:sp>
        <p:nvSpPr>
          <p:cNvPr id="10" name="Tekstvak 9">
            <a:extLst>
              <a:ext uri="{FF2B5EF4-FFF2-40B4-BE49-F238E27FC236}">
                <a16:creationId xmlns:a16="http://schemas.microsoft.com/office/drawing/2014/main" id="{B7417BC4-8E80-4528-A5B0-9ADDE305832C}"/>
              </a:ext>
            </a:extLst>
          </p:cNvPr>
          <p:cNvSpPr txBox="1"/>
          <p:nvPr/>
        </p:nvSpPr>
        <p:spPr>
          <a:xfrm>
            <a:off x="705231" y="523783"/>
            <a:ext cx="3364637" cy="372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Opdracht 1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42A3B0FC-F5C5-4B26-AAE8-90DFE18F68F2}"/>
              </a:ext>
            </a:extLst>
          </p:cNvPr>
          <p:cNvSpPr txBox="1"/>
          <p:nvPr/>
        </p:nvSpPr>
        <p:spPr>
          <a:xfrm>
            <a:off x="705231" y="5166804"/>
            <a:ext cx="113151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Inkoopkosten zijn geen onderdeel van de inkoopwaarde v/d omzet. </a:t>
            </a:r>
            <a:br>
              <a:rPr lang="nl-NL" b="1" dirty="0"/>
            </a:br>
            <a:br>
              <a:rPr lang="nl-NL" b="1" dirty="0"/>
            </a:br>
            <a:r>
              <a:rPr lang="nl-NL" b="1" dirty="0"/>
              <a:t>Inkoopkosten zijn kosten die je maakt voor het inkopen van producten. Voorbeelden hiervan zijn vrachtkosten, bestelkosten en voorraadkosten. Inkoopkosten vallen onder de bedrijfskosten. </a:t>
            </a:r>
          </a:p>
        </p:txBody>
      </p:sp>
    </p:spTree>
    <p:extLst>
      <p:ext uri="{BB962C8B-B14F-4D97-AF65-F5344CB8AC3E}">
        <p14:creationId xmlns:p14="http://schemas.microsoft.com/office/powerpoint/2010/main" val="586548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5">
            <a:extLst>
              <a:ext uri="{FF2B5EF4-FFF2-40B4-BE49-F238E27FC236}">
                <a16:creationId xmlns:a16="http://schemas.microsoft.com/office/drawing/2014/main" id="{540ED03B-3222-4946-A265-B2BC17D182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344633"/>
              </p:ext>
            </p:extLst>
          </p:nvPr>
        </p:nvGraphicFramePr>
        <p:xfrm>
          <a:off x="705231" y="1291627"/>
          <a:ext cx="10781538" cy="23977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715849">
                  <a:extLst>
                    <a:ext uri="{9D8B030D-6E8A-4147-A177-3AD203B41FA5}">
                      <a16:colId xmlns:a16="http://schemas.microsoft.com/office/drawing/2014/main" val="4663937"/>
                    </a:ext>
                  </a:extLst>
                </a:gridCol>
                <a:gridCol w="5157926">
                  <a:extLst>
                    <a:ext uri="{9D8B030D-6E8A-4147-A177-3AD203B41FA5}">
                      <a16:colId xmlns:a16="http://schemas.microsoft.com/office/drawing/2014/main" val="1155460128"/>
                    </a:ext>
                  </a:extLst>
                </a:gridCol>
                <a:gridCol w="1907763">
                  <a:extLst>
                    <a:ext uri="{9D8B030D-6E8A-4147-A177-3AD203B41FA5}">
                      <a16:colId xmlns:a16="http://schemas.microsoft.com/office/drawing/2014/main" val="3266838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b="0" dirty="0"/>
                        <a:t>6. Omzet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€1,20 x 5.000.000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€6.000.000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815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7. - Inkoopwaarde van de Omzet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€0,15 x 3.000.000 =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€750.000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405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8. = Brutowinst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€6.000.000 - €750.000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€5.250.000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613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9. - Bedrijfskosten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Inkoopkosten: €250.000</a:t>
                      </a:r>
                      <a:br>
                        <a:rPr lang="nl-NL" dirty="0"/>
                      </a:br>
                      <a:r>
                        <a:rPr lang="nl-NL" dirty="0"/>
                        <a:t>Huurkosten + Energiekosten: €1.000.000  </a:t>
                      </a:r>
                      <a:br>
                        <a:rPr lang="nl-NL" dirty="0"/>
                      </a:br>
                      <a:r>
                        <a:rPr lang="nl-NL" u="sng" dirty="0"/>
                        <a:t>Totaal</a:t>
                      </a:r>
                      <a:r>
                        <a:rPr lang="nl-NL" dirty="0"/>
                        <a:t>: €250.000 + €1.000.000 =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€1.250.000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197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10. = Nettowinst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€5.250.000 - €1.250.000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€4.000.000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982032"/>
                  </a:ext>
                </a:extLst>
              </a:tr>
            </a:tbl>
          </a:graphicData>
        </a:graphic>
      </p:graphicFrame>
      <p:sp>
        <p:nvSpPr>
          <p:cNvPr id="4" name="Tekstvak 3">
            <a:extLst>
              <a:ext uri="{FF2B5EF4-FFF2-40B4-BE49-F238E27FC236}">
                <a16:creationId xmlns:a16="http://schemas.microsoft.com/office/drawing/2014/main" id="{4ACBA819-F3CB-4F3F-BF43-181C8FAF375A}"/>
              </a:ext>
            </a:extLst>
          </p:cNvPr>
          <p:cNvSpPr txBox="1"/>
          <p:nvPr/>
        </p:nvSpPr>
        <p:spPr>
          <a:xfrm>
            <a:off x="705231" y="763480"/>
            <a:ext cx="3364637" cy="372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Opdracht 2</a:t>
            </a:r>
          </a:p>
        </p:txBody>
      </p:sp>
    </p:spTree>
    <p:extLst>
      <p:ext uri="{BB962C8B-B14F-4D97-AF65-F5344CB8AC3E}">
        <p14:creationId xmlns:p14="http://schemas.microsoft.com/office/powerpoint/2010/main" val="882729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5">
            <a:extLst>
              <a:ext uri="{FF2B5EF4-FFF2-40B4-BE49-F238E27FC236}">
                <a16:creationId xmlns:a16="http://schemas.microsoft.com/office/drawing/2014/main" id="{E5A1D957-0184-40C9-B6EF-386082A0C9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3776548"/>
              </p:ext>
            </p:extLst>
          </p:nvPr>
        </p:nvGraphicFramePr>
        <p:xfrm>
          <a:off x="705230" y="1334456"/>
          <a:ext cx="10285324" cy="21996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328408">
                  <a:extLst>
                    <a:ext uri="{9D8B030D-6E8A-4147-A177-3AD203B41FA5}">
                      <a16:colId xmlns:a16="http://schemas.microsoft.com/office/drawing/2014/main" val="4663937"/>
                    </a:ext>
                  </a:extLst>
                </a:gridCol>
                <a:gridCol w="3719744">
                  <a:extLst>
                    <a:ext uri="{9D8B030D-6E8A-4147-A177-3AD203B41FA5}">
                      <a16:colId xmlns:a16="http://schemas.microsoft.com/office/drawing/2014/main" val="3336786437"/>
                    </a:ext>
                  </a:extLst>
                </a:gridCol>
                <a:gridCol w="1429304">
                  <a:extLst>
                    <a:ext uri="{9D8B030D-6E8A-4147-A177-3AD203B41FA5}">
                      <a16:colId xmlns:a16="http://schemas.microsoft.com/office/drawing/2014/main" val="1155460128"/>
                    </a:ext>
                  </a:extLst>
                </a:gridCol>
                <a:gridCol w="807868">
                  <a:extLst>
                    <a:ext uri="{9D8B030D-6E8A-4147-A177-3AD203B41FA5}">
                      <a16:colId xmlns:a16="http://schemas.microsoft.com/office/drawing/2014/main" val="3266838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b="0" dirty="0"/>
                        <a:t>11. Omzet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van de </a:t>
                      </a:r>
                      <a:r>
                        <a:rPr lang="nl-NL" b="0" dirty="0"/>
                        <a:t>Omzet.</a:t>
                      </a:r>
                      <a:br>
                        <a:rPr lang="nl-NL" b="0" dirty="0"/>
                      </a:br>
                      <a:r>
                        <a:rPr lang="nl-NL" b="0" dirty="0"/>
                        <a:t>Dus omzet = 100% = €4.000.000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€4.000.000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815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12.  - Inkoopwaarde van de Omzet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Inkoopwaarde v/d Omzet = 60% </a:t>
                      </a:r>
                      <a:r>
                        <a:rPr lang="nl-NL" b="1" dirty="0"/>
                        <a:t>van de</a:t>
                      </a:r>
                      <a:r>
                        <a:rPr lang="nl-NL" dirty="0"/>
                        <a:t> omzet.</a:t>
                      </a:r>
                      <a:br>
                        <a:rPr lang="nl-NL" dirty="0"/>
                      </a:br>
                      <a:r>
                        <a:rPr lang="nl-NL" dirty="0"/>
                        <a:t>60% van €4.000.000 </a:t>
                      </a:r>
                      <a:br>
                        <a:rPr lang="nl-NL" dirty="0"/>
                      </a:br>
                      <a:r>
                        <a:rPr lang="nl-NL" dirty="0"/>
                        <a:t>0,6 x €4.000.000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€2.400.000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60%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405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13. = Brutowinst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€4.000.000 - €2.400.000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€1.600.000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40%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613806"/>
                  </a:ext>
                </a:extLst>
              </a:tr>
            </a:tbl>
          </a:graphicData>
        </a:graphic>
      </p:graphicFrame>
      <p:sp>
        <p:nvSpPr>
          <p:cNvPr id="3" name="Tekstvak 2">
            <a:extLst>
              <a:ext uri="{FF2B5EF4-FFF2-40B4-BE49-F238E27FC236}">
                <a16:creationId xmlns:a16="http://schemas.microsoft.com/office/drawing/2014/main" id="{4B48508F-CC72-49F8-A794-42A2377EFCCB}"/>
              </a:ext>
            </a:extLst>
          </p:cNvPr>
          <p:cNvSpPr txBox="1"/>
          <p:nvPr/>
        </p:nvSpPr>
        <p:spPr>
          <a:xfrm>
            <a:off x="705230" y="702849"/>
            <a:ext cx="3364637" cy="372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Opdracht 3 - I</a:t>
            </a:r>
          </a:p>
        </p:txBody>
      </p:sp>
    </p:spTree>
    <p:extLst>
      <p:ext uri="{BB962C8B-B14F-4D97-AF65-F5344CB8AC3E}">
        <p14:creationId xmlns:p14="http://schemas.microsoft.com/office/powerpoint/2010/main" val="2505573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84CF4E8-E8EC-43B2-8520-1D51DAADAF63}"/>
              </a:ext>
            </a:extLst>
          </p:cNvPr>
          <p:cNvSpPr txBox="1"/>
          <p:nvPr/>
        </p:nvSpPr>
        <p:spPr>
          <a:xfrm>
            <a:off x="563187" y="499226"/>
            <a:ext cx="3364637" cy="372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Opdracht 3 - II</a:t>
            </a:r>
          </a:p>
        </p:txBody>
      </p:sp>
      <p:graphicFrame>
        <p:nvGraphicFramePr>
          <p:cNvPr id="3" name="Tabel 5">
            <a:extLst>
              <a:ext uri="{FF2B5EF4-FFF2-40B4-BE49-F238E27FC236}">
                <a16:creationId xmlns:a16="http://schemas.microsoft.com/office/drawing/2014/main" id="{23814481-0FA1-48E1-ABD9-1994797A006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4155527"/>
              </p:ext>
            </p:extLst>
          </p:nvPr>
        </p:nvGraphicFramePr>
        <p:xfrm>
          <a:off x="563187" y="1077567"/>
          <a:ext cx="10285324" cy="43891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266569">
                  <a:extLst>
                    <a:ext uri="{9D8B030D-6E8A-4147-A177-3AD203B41FA5}">
                      <a16:colId xmlns:a16="http://schemas.microsoft.com/office/drawing/2014/main" val="4663937"/>
                    </a:ext>
                  </a:extLst>
                </a:gridCol>
                <a:gridCol w="5781583">
                  <a:extLst>
                    <a:ext uri="{9D8B030D-6E8A-4147-A177-3AD203B41FA5}">
                      <a16:colId xmlns:a16="http://schemas.microsoft.com/office/drawing/2014/main" val="3336786437"/>
                    </a:ext>
                  </a:extLst>
                </a:gridCol>
                <a:gridCol w="1429304">
                  <a:extLst>
                    <a:ext uri="{9D8B030D-6E8A-4147-A177-3AD203B41FA5}">
                      <a16:colId xmlns:a16="http://schemas.microsoft.com/office/drawing/2014/main" val="1155460128"/>
                    </a:ext>
                  </a:extLst>
                </a:gridCol>
                <a:gridCol w="807868">
                  <a:extLst>
                    <a:ext uri="{9D8B030D-6E8A-4147-A177-3AD203B41FA5}">
                      <a16:colId xmlns:a16="http://schemas.microsoft.com/office/drawing/2014/main" val="3266838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b="0" dirty="0"/>
                        <a:t>Brutowinst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= €1.600.000 </a:t>
                      </a:r>
                      <a:br>
                        <a:rPr lang="nl-NL" b="0" dirty="0"/>
                      </a:br>
                      <a:r>
                        <a:rPr lang="nl-NL" b="0" dirty="0"/>
                        <a:t>Bedrijfskosten zijn 25% </a:t>
                      </a:r>
                      <a:r>
                        <a:rPr lang="nl-NL" b="1" dirty="0"/>
                        <a:t>van de </a:t>
                      </a:r>
                      <a:r>
                        <a:rPr lang="nl-NL" b="0" dirty="0"/>
                        <a:t>Nettowinst</a:t>
                      </a:r>
                      <a:r>
                        <a:rPr lang="nl-NL" dirty="0"/>
                        <a:t>. </a:t>
                      </a:r>
                      <a:br>
                        <a:rPr lang="nl-NL" dirty="0"/>
                      </a:br>
                      <a:r>
                        <a:rPr lang="nl-NL" b="0" dirty="0"/>
                        <a:t>Dus Nettowinst = 100% en Bedrijfskosten = 25%.</a:t>
                      </a:r>
                      <a:br>
                        <a:rPr lang="nl-NL" dirty="0"/>
                      </a:br>
                      <a:br>
                        <a:rPr lang="nl-NL" dirty="0"/>
                      </a:br>
                      <a:r>
                        <a:rPr lang="nl-NL" b="0" dirty="0"/>
                        <a:t>Nettowinst = Brutowinst – Bedrijfskosten</a:t>
                      </a:r>
                      <a:br>
                        <a:rPr lang="nl-NL" dirty="0"/>
                      </a:br>
                      <a:r>
                        <a:rPr lang="nl-NL" b="0" dirty="0"/>
                        <a:t>Brutowinst = Bedrijfskosten + Nettowinst </a:t>
                      </a:r>
                      <a:br>
                        <a:rPr lang="nl-NL" b="0" dirty="0"/>
                      </a:br>
                      <a:r>
                        <a:rPr lang="nl-NL" b="0" dirty="0"/>
                        <a:t>Brutowinst = 25% + 100% = 125%    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€1.600.000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125%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815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2.  - Bedrijfskosten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= 25%</a:t>
                      </a:r>
                      <a:br>
                        <a:rPr lang="nl-NL" b="0" dirty="0"/>
                      </a:br>
                      <a:r>
                        <a:rPr lang="nl-NL" b="0" dirty="0"/>
                        <a:t>Brutowinst = €1.600.000 = 125%</a:t>
                      </a:r>
                      <a:br>
                        <a:rPr lang="nl-NL" b="0" dirty="0"/>
                      </a:br>
                      <a:r>
                        <a:rPr lang="nl-NL" b="0" dirty="0"/>
                        <a:t>€1.600.000 / 125% x 25% = €320.000</a:t>
                      </a:r>
                      <a:br>
                        <a:rPr lang="nl-NL" b="1" dirty="0"/>
                      </a:b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€320.000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405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3. = Nettowinst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van de </a:t>
                      </a:r>
                      <a:r>
                        <a:rPr lang="nl-NL" dirty="0"/>
                        <a:t>Nettowinst. </a:t>
                      </a:r>
                      <a:br>
                        <a:rPr lang="nl-NL" dirty="0"/>
                      </a:br>
                      <a:r>
                        <a:rPr lang="nl-NL" dirty="0"/>
                        <a:t>Dus nettowinst = 100%</a:t>
                      </a:r>
                      <a:br>
                        <a:rPr lang="nl-NL" dirty="0"/>
                      </a:br>
                      <a:r>
                        <a:rPr lang="nl-NL" dirty="0"/>
                        <a:t>Brutowinst = €1.600.000 = 125%</a:t>
                      </a:r>
                      <a:br>
                        <a:rPr lang="nl-NL" dirty="0"/>
                      </a:br>
                      <a:r>
                        <a:rPr lang="nl-NL" dirty="0"/>
                        <a:t>€1.600.000 / 125% x 100% = €1.280.000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€1.280.000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613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6991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2366EBA-92FD-44AE-87A9-25E5135EB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692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437F5FC-01F7-4EB4-81E7-C27D917E9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4B0CFF10-4805-4BFA-961B-1F60DAEB9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BE054536-C03E-4857-B4AE-D687A58F9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FE33E51C-23D8-43F5-98C4-A2ED2C4C99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89E18891-DEB2-4CFD-A907-2868B2A91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0002C1BB-DB60-4314-A2FC-203E54D94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9B75BDFA-6D78-4FB1-9F21-5280855C49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0B632D6B-A327-41AB-BBCF-9A03AD2AB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F514BBC5-1736-4813-BECB-5A6B6738E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94A2C868-7AEC-4209-BFA3-7185B11D3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FF56CB70-2B25-4695-ADC8-6092D0D11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BA411BEF-2182-4458-B9AF-1634B5C2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53F27E63-3F11-4C85-AC72-1EE8508C4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68B589BA-F70F-4E0B-94B9-EEB83EDF3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9D0B991D-CB0A-415F-8D77-A5565F66F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701E99DE-74F0-41D1-BBF4-5A57053BB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C02EE40A-8F17-4182-9495-9506463B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924210CA-0A35-4127-925F-D4084B7DC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DC13CEF1-DD2D-474C-B81C-820CEF3D9C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F889481A-8038-43E6-8EF1-A5F802CEDF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128BD14A-9093-4854-A73A-F666B2ED2D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2D884F4-76EC-4371-B903-E79CF191E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7C462C46-EFB7-4580-9921-DFC346FCC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23665" y="0"/>
            <a:ext cx="10268336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E731F90-889B-49B0-8B40-E880587E5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485" y="841375"/>
            <a:ext cx="6230857" cy="1230570"/>
          </a:xfrm>
        </p:spPr>
        <p:txBody>
          <a:bodyPr anchor="t">
            <a:normAutofit/>
          </a:bodyPr>
          <a:lstStyle/>
          <a:p>
            <a:pPr algn="l"/>
            <a:r>
              <a:rPr lang="nl-NL" sz="3600">
                <a:solidFill>
                  <a:schemeClr val="accent1"/>
                </a:solidFill>
              </a:rPr>
              <a:t>Zelf aan de slag </a:t>
            </a:r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B8B918B4-AB10-4E3A-916E-A9625586E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797903" y="954813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FCF1222-3EDC-47A5-9157-0DBF607EA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0487" y="2249046"/>
            <a:ext cx="6123783" cy="3802762"/>
          </a:xfrm>
        </p:spPr>
        <p:txBody>
          <a:bodyPr anchor="t">
            <a:normAutofit/>
          </a:bodyPr>
          <a:lstStyle/>
          <a:p>
            <a:r>
              <a:rPr lang="nl-NL" sz="1600" dirty="0"/>
              <a:t>Ga aan de slag met de Lesbrieven A en B.</a:t>
            </a:r>
          </a:p>
          <a:p>
            <a:r>
              <a:rPr lang="nl-NL" sz="1600" dirty="0"/>
              <a:t>Ben je daarmee klaar? Ga verder met de Bouwstenen A en C.</a:t>
            </a:r>
          </a:p>
          <a:p>
            <a:r>
              <a:rPr lang="nl-NL" sz="1600" dirty="0"/>
              <a:t>Je mag zachtjes overleggen met je buurman/buurvouw. </a:t>
            </a:r>
          </a:p>
          <a:p>
            <a:r>
              <a:rPr lang="nl-NL" sz="1600" dirty="0"/>
              <a:t>Heb je een vraag, stel die eerst aan de buurman/buurvrouw daarna aan de docent. </a:t>
            </a:r>
          </a:p>
          <a:p>
            <a:r>
              <a:rPr lang="nl-NL" sz="1600" dirty="0"/>
              <a:t>Maak ALLEEN gebruik van </a:t>
            </a:r>
            <a:r>
              <a:rPr lang="nl-NL" sz="1600" dirty="0" err="1"/>
              <a:t>Learnbeat</a:t>
            </a:r>
            <a:r>
              <a:rPr lang="nl-NL" sz="1600" dirty="0"/>
              <a:t>. Er zijn GEEN andere  hulpmiddelen toegestaan. </a:t>
            </a:r>
          </a:p>
          <a:p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3827083942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740</Words>
  <Application>Microsoft Office PowerPoint</Application>
  <PresentationFormat>Breedbeeld</PresentationFormat>
  <Paragraphs>100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Calibri Light</vt:lpstr>
      <vt:lpstr>Rockwell</vt:lpstr>
      <vt:lpstr>Wingdings</vt:lpstr>
      <vt:lpstr>Atlas</vt:lpstr>
      <vt:lpstr>H4: Kopen &amp; Werken.  Een eigen bedrijf. </vt:lpstr>
      <vt:lpstr>Leerdoelen</vt:lpstr>
      <vt:lpstr>Oefenen</vt:lpstr>
      <vt:lpstr>PowerPoint-presentatie</vt:lpstr>
      <vt:lpstr>PowerPoint-presentatie</vt:lpstr>
      <vt:lpstr>PowerPoint-presentatie</vt:lpstr>
      <vt:lpstr>PowerPoint-presentatie</vt:lpstr>
      <vt:lpstr>PowerPoint-presentatie</vt:lpstr>
      <vt:lpstr>Zelf aan de slag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H4: Kopen &amp; Werken.  Een eigen bedrijf. </dc:title>
  <dc:creator>B. van Orsouw</dc:creator>
  <cp:lastModifiedBy>B. van Orsouw</cp:lastModifiedBy>
  <cp:revision>6</cp:revision>
  <dcterms:created xsi:type="dcterms:W3CDTF">2020-10-27T12:09:07Z</dcterms:created>
  <dcterms:modified xsi:type="dcterms:W3CDTF">2020-10-27T15:19:57Z</dcterms:modified>
</cp:coreProperties>
</file>